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12192000" cy="16257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C45BFC-6B72-EFA8-7726-F1C0FB42D816}" v="59" dt="2024-08-29T01:30:33.8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54"/>
    <p:restoredTop sz="94720"/>
  </p:normalViewPr>
  <p:slideViewPr>
    <p:cSldViewPr snapToGrid="0">
      <p:cViewPr varScale="1">
        <p:scale>
          <a:sx n="42" d="100"/>
          <a:sy n="42" d="100"/>
        </p:scale>
        <p:origin x="90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676"/>
            <a:ext cx="10363200" cy="5660049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998"/>
            <a:ext cx="9144000" cy="392515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D88C7-8A52-D24A-A2C8-73AA3642B689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5AE2-C7C9-C54C-9917-4B2444DFE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89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D88C7-8A52-D24A-A2C8-73AA3642B689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5AE2-C7C9-C54C-9917-4B2444DFE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786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566"/>
            <a:ext cx="2628900" cy="1377755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566"/>
            <a:ext cx="7734300" cy="1377755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D88C7-8A52-D24A-A2C8-73AA3642B689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5AE2-C7C9-C54C-9917-4B2444DFE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579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D88C7-8A52-D24A-A2C8-73AA3642B689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5AE2-C7C9-C54C-9917-4B2444DFE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505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3112"/>
            <a:ext cx="10515600" cy="6762704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9793"/>
            <a:ext cx="10515600" cy="3556346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D88C7-8A52-D24A-A2C8-73AA3642B689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5AE2-C7C9-C54C-9917-4B2444DFE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613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830"/>
            <a:ext cx="5181600" cy="103152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830"/>
            <a:ext cx="5181600" cy="103152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D88C7-8A52-D24A-A2C8-73AA3642B689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5AE2-C7C9-C54C-9917-4B2444DFE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620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570"/>
            <a:ext cx="10515600" cy="314238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5368"/>
            <a:ext cx="5157787" cy="19531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8536"/>
            <a:ext cx="5157787" cy="87346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5368"/>
            <a:ext cx="5183188" cy="19531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8536"/>
            <a:ext cx="5183188" cy="87346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D88C7-8A52-D24A-A2C8-73AA3642B689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5AE2-C7C9-C54C-9917-4B2444DFE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06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D88C7-8A52-D24A-A2C8-73AA3642B689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5AE2-C7C9-C54C-9917-4B2444DFE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32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D88C7-8A52-D24A-A2C8-73AA3642B689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5AE2-C7C9-C54C-9917-4B2444DFE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976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839"/>
            <a:ext cx="3932237" cy="379343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795"/>
            <a:ext cx="6172200" cy="11553425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7276"/>
            <a:ext cx="3932237" cy="9035758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D88C7-8A52-D24A-A2C8-73AA3642B689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5AE2-C7C9-C54C-9917-4B2444DFE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66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839"/>
            <a:ext cx="3932237" cy="379343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795"/>
            <a:ext cx="6172200" cy="11553425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7276"/>
            <a:ext cx="3932237" cy="9035758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D88C7-8A52-D24A-A2C8-73AA3642B689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5AE2-C7C9-C54C-9917-4B2444DFE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130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570"/>
            <a:ext cx="10515600" cy="31423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830"/>
            <a:ext cx="10515600" cy="103152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8379"/>
            <a:ext cx="2743200" cy="8655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D88C7-8A52-D24A-A2C8-73AA3642B689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8379"/>
            <a:ext cx="4114800" cy="8655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8379"/>
            <a:ext cx="2743200" cy="8655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45AE2-C7C9-C54C-9917-4B2444DFE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530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talk.ku.edu/pcob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E42CB-51BD-BB70-068D-254F93795F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647352"/>
            <a:ext cx="10363200" cy="1132761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PC-</a:t>
            </a:r>
            <a:r>
              <a:rPr lang="en-US" sz="60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</a:t>
            </a:r>
            <a:r>
              <a:rPr lang="en-US" sz="6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Certification Procedure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889C9FD-70CC-7DCA-01C9-0EF073DE6437}"/>
              </a:ext>
            </a:extLst>
          </p:cNvPr>
          <p:cNvSpPr/>
          <p:nvPr/>
        </p:nvSpPr>
        <p:spPr>
          <a:xfrm>
            <a:off x="609600" y="2977714"/>
            <a:ext cx="10972800" cy="1032387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r>
              <a:rPr lang="en-US" sz="3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Review the PC-</a:t>
            </a:r>
            <a:r>
              <a:rPr lang="en-US" sz="35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Obs</a:t>
            </a:r>
            <a:r>
              <a:rPr lang="en-US" sz="3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Manual and become familiar with PC TALK Strategies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D4B53AED-544D-94E5-64FF-AD221CCC8417}"/>
              </a:ext>
            </a:extLst>
          </p:cNvPr>
          <p:cNvSpPr/>
          <p:nvPr/>
        </p:nvSpPr>
        <p:spPr>
          <a:xfrm>
            <a:off x="609600" y="4182233"/>
            <a:ext cx="10972800" cy="1032387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r>
              <a:rPr lang="en-US" sz="3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 Attend PC-</a:t>
            </a:r>
            <a:r>
              <a:rPr lang="en-US" sz="35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Obs</a:t>
            </a:r>
            <a:r>
              <a:rPr lang="en-US" sz="3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Training 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E1C5D45E-E66F-5AF6-7C9E-356206326300}"/>
              </a:ext>
            </a:extLst>
          </p:cNvPr>
          <p:cNvSpPr/>
          <p:nvPr/>
        </p:nvSpPr>
        <p:spPr>
          <a:xfrm>
            <a:off x="609600" y="5380442"/>
            <a:ext cx="10972800" cy="1032387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r>
              <a:rPr lang="en-US" sz="3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3. Using the PC-</a:t>
            </a:r>
            <a:r>
              <a:rPr lang="en-US" sz="35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Obs</a:t>
            </a:r>
            <a:r>
              <a:rPr lang="en-US" sz="3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app, practice coding with Videos 1-3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BFDE3FD7-1B26-4857-8DFC-2E6860CE045B}"/>
              </a:ext>
            </a:extLst>
          </p:cNvPr>
          <p:cNvSpPr/>
          <p:nvPr/>
        </p:nvSpPr>
        <p:spPr>
          <a:xfrm>
            <a:off x="609600" y="6590572"/>
            <a:ext cx="10972800" cy="1032387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r>
              <a:rPr lang="en-US" sz="3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4. Code Videos 4, 5, 6, 7 for certification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E333FF7D-CA6E-CEBA-BD7B-E747D96E452C}"/>
              </a:ext>
            </a:extLst>
          </p:cNvPr>
          <p:cNvSpPr/>
          <p:nvPr/>
        </p:nvSpPr>
        <p:spPr>
          <a:xfrm>
            <a:off x="609600" y="9012001"/>
            <a:ext cx="10972800" cy="1353750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indent="-182880"/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6. Enter your scores on Excel PC-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Obs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Certification Calculator 	in the “Enter Totals Here”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7185B842-794E-7703-A652-BE6732A43DB8}"/>
              </a:ext>
            </a:extLst>
          </p:cNvPr>
          <p:cNvSpPr/>
          <p:nvPr/>
        </p:nvSpPr>
        <p:spPr>
          <a:xfrm>
            <a:off x="609600" y="10544663"/>
            <a:ext cx="10972800" cy="1032387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7. Click “Reliability Results” tab in Excel to see your scores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37E1EAC5-962C-4A14-0109-795E65B9E059}"/>
              </a:ext>
            </a:extLst>
          </p:cNvPr>
          <p:cNvSpPr/>
          <p:nvPr/>
        </p:nvSpPr>
        <p:spPr>
          <a:xfrm>
            <a:off x="609600" y="11755962"/>
            <a:ext cx="10972800" cy="1353750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8. Continue coding until you’ve received a score of 85% or 	higher on 3 videos (from videos 4, 5, 6, 7)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14F8CB3F-6F0D-E559-7094-D6A443150E7E}"/>
              </a:ext>
            </a:extLst>
          </p:cNvPr>
          <p:cNvSpPr/>
          <p:nvPr/>
        </p:nvSpPr>
        <p:spPr>
          <a:xfrm>
            <a:off x="609600" y="13288624"/>
            <a:ext cx="10972800" cy="188656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9. After becoming certified, we recommend practicing 	coding with other certified coders in your organization to 	confirm site reliability.</a:t>
            </a:r>
          </a:p>
        </p:txBody>
      </p:sp>
      <p:pic>
        <p:nvPicPr>
          <p:cNvPr id="25" name="Picture 24" descr="Text&#10;&#10;Description automatically generated">
            <a:extLst>
              <a:ext uri="{FF2B5EF4-FFF2-40B4-BE49-F238E27FC236}">
                <a16:creationId xmlns:a16="http://schemas.microsoft.com/office/drawing/2014/main" id="{AB604A1A-86E6-84E9-E7E7-19303CF35F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384" y="333339"/>
            <a:ext cx="3222731" cy="135375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A close-up of a sign&#10;&#10;Description automatically generated with low confidence">
            <a:extLst>
              <a:ext uri="{FF2B5EF4-FFF2-40B4-BE49-F238E27FC236}">
                <a16:creationId xmlns:a16="http://schemas.microsoft.com/office/drawing/2014/main" id="{2AA64883-523D-362E-760E-5270C12574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6393" y="333339"/>
            <a:ext cx="1636007" cy="1531360"/>
          </a:xfrm>
          <a:prstGeom prst="rect">
            <a:avLst/>
          </a:prstGeom>
        </p:spPr>
      </p:pic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958BE8CF-0D7F-DFC3-9FCF-96CA40F8A718}"/>
              </a:ext>
            </a:extLst>
          </p:cNvPr>
          <p:cNvSpPr/>
          <p:nvPr/>
        </p:nvSpPr>
        <p:spPr>
          <a:xfrm>
            <a:off x="609600" y="7800702"/>
            <a:ext cx="10972800" cy="1032387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5. Screenshot the Summary page (</a:t>
            </a:r>
            <a:r>
              <a:rPr lang="en-US" sz="35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 not Post Data</a:t>
            </a:r>
            <a:r>
              <a:rPr lang="en-US" sz="3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DB6846-058B-864E-6F22-1E9A3FA29730}"/>
              </a:ext>
            </a:extLst>
          </p:cNvPr>
          <p:cNvSpPr txBox="1"/>
          <p:nvPr/>
        </p:nvSpPr>
        <p:spPr>
          <a:xfrm>
            <a:off x="7399460" y="15370251"/>
            <a:ext cx="418294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hlinkClick r:id="rId4"/>
              </a:rPr>
              <a:t>http://</a:t>
            </a:r>
            <a:r>
              <a:rPr lang="en-US" sz="3000" dirty="0" err="1">
                <a:hlinkClick r:id="rId4"/>
              </a:rPr>
              <a:t>talk.ku.edu</a:t>
            </a:r>
            <a:r>
              <a:rPr lang="en-US" sz="3000" dirty="0">
                <a:hlinkClick r:id="rId4"/>
              </a:rPr>
              <a:t>/</a:t>
            </a:r>
            <a:r>
              <a:rPr lang="en-US" sz="3000" dirty="0" err="1">
                <a:hlinkClick r:id="rId4"/>
              </a:rPr>
              <a:t>pcobs</a:t>
            </a:r>
            <a:r>
              <a:rPr lang="en-US" sz="3000" dirty="0">
                <a:hlinkClick r:id="rId4"/>
              </a:rPr>
              <a:t>/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381646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523462a-ec63-47a6-a1f8-f46d5701ef55">
      <Terms xmlns="http://schemas.microsoft.com/office/infopath/2007/PartnerControls"/>
    </lcf76f155ced4ddcb4097134ff3c332f>
    <TaxCatchAll xmlns="6f1edaf7-0f2d-4857-b1ca-280583feff46" xsi:nil="true"/>
    <MediaLengthInSeconds xmlns="8523462a-ec63-47a6-a1f8-f46d5701ef5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C1DEA5F1D68B44AECAEB1EF83C098D" ma:contentTypeVersion="12" ma:contentTypeDescription="Create a new document." ma:contentTypeScope="" ma:versionID="b4757fc4ae6eb2fbb25a2da80dba095b">
  <xsd:schema xmlns:xsd="http://www.w3.org/2001/XMLSchema" xmlns:xs="http://www.w3.org/2001/XMLSchema" xmlns:p="http://schemas.microsoft.com/office/2006/metadata/properties" xmlns:ns2="8523462a-ec63-47a6-a1f8-f46d5701ef55" xmlns:ns3="6f1edaf7-0f2d-4857-b1ca-280583feff46" targetNamespace="http://schemas.microsoft.com/office/2006/metadata/properties" ma:root="true" ma:fieldsID="c5f0f12876dc0dd97da9311f51891dd3" ns2:_="" ns3:_="">
    <xsd:import namespace="8523462a-ec63-47a6-a1f8-f46d5701ef55"/>
    <xsd:import namespace="6f1edaf7-0f2d-4857-b1ca-280583feff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23462a-ec63-47a6-a1f8-f46d5701ef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5c2c5899-478d-4689-af14-80570c5f1cc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1edaf7-0f2d-4857-b1ca-280583feff46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313eecd-e20c-4c13-a98c-c4139e55c08a}" ma:internalName="TaxCatchAll" ma:showField="CatchAllData" ma:web="6f1edaf7-0f2d-4857-b1ca-280583feff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165DA3-76BE-49EB-9893-2FE71697918D}">
  <ds:schemaRefs>
    <ds:schemaRef ds:uri="http://schemas.microsoft.com/office/2006/metadata/properties"/>
    <ds:schemaRef ds:uri="http://schemas.microsoft.com/office/infopath/2007/PartnerControls"/>
    <ds:schemaRef ds:uri="5a790cc8-7356-449e-a79a-7820d348e81a"/>
    <ds:schemaRef ds:uri="9a14c9c3-329c-4e74-beca-2e92a4782fd9"/>
    <ds:schemaRef ds:uri="8523462a-ec63-47a6-a1f8-f46d5701ef55"/>
    <ds:schemaRef ds:uri="6f1edaf7-0f2d-4857-b1ca-280583feff46"/>
  </ds:schemaRefs>
</ds:datastoreItem>
</file>

<file path=customXml/itemProps2.xml><?xml version="1.0" encoding="utf-8"?>
<ds:datastoreItem xmlns:ds="http://schemas.openxmlformats.org/officeDocument/2006/customXml" ds:itemID="{52987FC1-E371-42B0-9712-E7BE494580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23462a-ec63-47a6-a1f8-f46d5701ef55"/>
    <ds:schemaRef ds:uri="6f1edaf7-0f2d-4857-b1ca-280583feff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861CB6D-AB60-4CD4-9F55-F2C3BB7ADB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10020</TotalTime>
  <Words>140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PC-Obs Certification Procedure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PC-Obs Certification Procedure</dc:title>
  <dc:creator>Kim, Gospel Y</dc:creator>
  <cp:lastModifiedBy>Kim, Gospel Y</cp:lastModifiedBy>
  <cp:revision>27</cp:revision>
  <dcterms:created xsi:type="dcterms:W3CDTF">2022-09-06T22:17:11Z</dcterms:created>
  <dcterms:modified xsi:type="dcterms:W3CDTF">2024-09-27T21:17:03Z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0x010100FAC1DEA5F1D68B44AECAEB1EF83C098D</vt:lpwstr>
  </property>
  <property fmtid="{D5CDD505-2E9C-101B-9397-08002B2CF9AE}" pid="3" name="MediaServiceImageTags">
    <vt:lpwstr/>
  </property>
  <property fmtid="{D5CDD505-2E9C-101B-9397-08002B2CF9AE}" pid="4" name="Order">
    <vt:r8>173600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</Properties>
</file>